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797675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960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0CC8C3-3D92-4979-9B08-0480DDF58345}" type="datetimeFigureOut">
              <a:rPr lang="de-DE" smtClean="0"/>
              <a:pPr/>
              <a:t>14.04.2013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856412-3BD7-4CE6-AECE-B34B1D84D6B1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745C8-EF70-4109-BE52-C503BAC2CC6E}" type="datetime1">
              <a:rPr lang="de-DE" smtClean="0"/>
              <a:pPr/>
              <a:t>14.04.2013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E1B5F-28C5-4B66-80DD-217424DE3127}" type="datetime1">
              <a:rPr lang="de-DE" smtClean="0"/>
              <a:pPr/>
              <a:t>14.04.2013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 durch Klicken hinzufügen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2F45A-7B93-48E8-B900-A22A4A433242}" type="datetime1">
              <a:rPr lang="de-DE" smtClean="0"/>
              <a:pPr/>
              <a:t>14.04.2013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C410E-ABAC-4AA0-AD91-CB52291B697F}" type="datetime1">
              <a:rPr lang="de-DE" smtClean="0"/>
              <a:pPr/>
              <a:t>14.04.2013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E2480-754E-4AC7-A986-E05C3EEE9188}" type="datetime1">
              <a:rPr lang="de-DE" smtClean="0"/>
              <a:pPr/>
              <a:t>14.04.2013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FFC06-2E98-4AFD-9AE8-82D06E1874F6}" type="datetime1">
              <a:rPr lang="de-DE" smtClean="0"/>
              <a:pPr/>
              <a:t>14.04.2013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3E4B5-B2A1-4D70-9F29-FA72DE2AFE6B}" type="datetime1">
              <a:rPr lang="de-DE" smtClean="0"/>
              <a:pPr/>
              <a:t>14.04.2013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4A8D1-E9E2-48E4-A9B0-CB5FF66086E7}" type="datetime1">
              <a:rPr lang="de-DE" smtClean="0"/>
              <a:pPr/>
              <a:t>14.04.2013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853E9-AB6D-4949-8C35-818395AAEEA1}" type="datetime1">
              <a:rPr lang="de-DE" smtClean="0"/>
              <a:pPr/>
              <a:t>14.04.2013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A1696-0150-4A93-9308-C1C745AF0C85}" type="datetime1">
              <a:rPr lang="de-DE" smtClean="0"/>
              <a:pPr/>
              <a:t>14.04.2013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4FCE7-7966-4A10-AC10-AC9812520640}" type="datetime1">
              <a:rPr lang="de-DE" smtClean="0"/>
              <a:pPr/>
              <a:t>14.04.2013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82C0EE-460C-4B67-B408-E8215B4C2B35}" type="datetime1">
              <a:rPr lang="de-DE" smtClean="0"/>
              <a:pPr/>
              <a:t>14.04.2013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966926" y="645333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zi.de/humanoid/bin/view/Website/Downloads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hypertextbook.com/facts/2006/centerofmass.shtml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uppieren 11"/>
          <p:cNvGrpSpPr/>
          <p:nvPr/>
        </p:nvGrpSpPr>
        <p:grpSpPr>
          <a:xfrm>
            <a:off x="395536" y="1344745"/>
            <a:ext cx="6296124" cy="5324615"/>
            <a:chOff x="395536" y="1344745"/>
            <a:chExt cx="6296124" cy="5324615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95536" y="1344745"/>
              <a:ext cx="6296124" cy="53246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8" name="Gerade Verbindung 7"/>
            <p:cNvCxnSpPr/>
            <p:nvPr/>
          </p:nvCxnSpPr>
          <p:spPr>
            <a:xfrm>
              <a:off x="5436096" y="1988840"/>
              <a:ext cx="1152128" cy="0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Gerade Verbindung 8"/>
            <p:cNvCxnSpPr/>
            <p:nvPr/>
          </p:nvCxnSpPr>
          <p:spPr>
            <a:xfrm>
              <a:off x="467544" y="2204864"/>
              <a:ext cx="360040" cy="0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6" name="Textfeld 5"/>
          <p:cNvSpPr txBox="1"/>
          <p:nvPr/>
        </p:nvSpPr>
        <p:spPr>
          <a:xfrm>
            <a:off x="5076056" y="764704"/>
            <a:ext cx="3816424" cy="92333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The purpose of the robot design rules in the humanoid league is to ensure a “</a:t>
            </a:r>
            <a:r>
              <a:rPr lang="en-US" dirty="0" smtClean="0">
                <a:solidFill>
                  <a:srgbClr val="C00000"/>
                </a:solidFill>
              </a:rPr>
              <a:t>human-like body plan</a:t>
            </a:r>
            <a:r>
              <a:rPr lang="en-US" dirty="0" smtClean="0"/>
              <a:t>”.</a:t>
            </a:r>
            <a:endParaRPr lang="en-US" dirty="0"/>
          </a:p>
        </p:txBody>
      </p:sp>
      <p:sp>
        <p:nvSpPr>
          <p:cNvPr id="11" name="Rechteck 10"/>
          <p:cNvSpPr/>
          <p:nvPr/>
        </p:nvSpPr>
        <p:spPr>
          <a:xfrm>
            <a:off x="323528" y="116632"/>
            <a:ext cx="756084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i="1" dirty="0" smtClean="0"/>
              <a:t>The quotations refer to the latest version of the HL rule book (version of October 2012) available from </a:t>
            </a:r>
            <a:r>
              <a:rPr lang="en-US" sz="1600" i="1" dirty="0" smtClean="0">
                <a:hlinkClick r:id="rId3"/>
              </a:rPr>
              <a:t>http://www.tzi.de/humanoid/bin/view/Website/Downloads</a:t>
            </a:r>
            <a:r>
              <a:rPr lang="en-US" sz="1600" i="1" dirty="0" smtClean="0"/>
              <a:t> </a:t>
            </a:r>
            <a:endParaRPr lang="en-US" sz="1600" i="1" dirty="0"/>
          </a:p>
        </p:txBody>
      </p:sp>
      <p:cxnSp>
        <p:nvCxnSpPr>
          <p:cNvPr id="15" name="Gerade Verbindung 14"/>
          <p:cNvCxnSpPr>
            <a:endCxn id="6" idx="2"/>
          </p:cNvCxnSpPr>
          <p:nvPr/>
        </p:nvCxnSpPr>
        <p:spPr>
          <a:xfrm flipV="1">
            <a:off x="6588224" y="1688034"/>
            <a:ext cx="396044" cy="156790"/>
          </a:xfrm>
          <a:prstGeom prst="line">
            <a:avLst/>
          </a:prstGeom>
          <a:ln w="25400">
            <a:solidFill>
              <a:srgbClr val="C00000"/>
            </a:solidFill>
            <a:head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1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496" y="209396"/>
            <a:ext cx="7272808" cy="64599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Gerade Verbindung 7"/>
          <p:cNvCxnSpPr/>
          <p:nvPr/>
        </p:nvCxnSpPr>
        <p:spPr>
          <a:xfrm>
            <a:off x="3965792" y="5753352"/>
            <a:ext cx="288032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Textfeld 9"/>
          <p:cNvSpPr txBox="1"/>
          <p:nvPr/>
        </p:nvSpPr>
        <p:spPr>
          <a:xfrm>
            <a:off x="3347864" y="764704"/>
            <a:ext cx="5688632" cy="2785378"/>
          </a:xfrm>
          <a:prstGeom prst="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dirty="0" smtClean="0"/>
              <a:t>Relation 4.1.1 was introduced for the first time in 2006 and used since then “as is”. It links the kinematic robot height </a:t>
            </a:r>
            <a:r>
              <a:rPr lang="en-US" dirty="0" err="1" smtClean="0"/>
              <a:t>H</a:t>
            </a:r>
            <a:r>
              <a:rPr lang="en-US" baseline="-25000" dirty="0" err="1" smtClean="0"/>
              <a:t>top</a:t>
            </a:r>
            <a:r>
              <a:rPr lang="en-US" dirty="0" smtClean="0"/>
              <a:t> to the distribution of mass by </a:t>
            </a:r>
            <a:r>
              <a:rPr lang="en-US" dirty="0" err="1" smtClean="0"/>
              <a:t>H</a:t>
            </a:r>
            <a:r>
              <a:rPr lang="en-US" baseline="-25000" dirty="0" err="1" smtClean="0"/>
              <a:t>com</a:t>
            </a:r>
            <a:r>
              <a:rPr lang="en-US" dirty="0" smtClean="0"/>
              <a:t>. One goal of the design rules is to ensure “well proportioned” humanoid robots.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However, </a:t>
            </a:r>
            <a:r>
              <a:rPr lang="en-US" dirty="0" smtClean="0"/>
              <a:t>a </a:t>
            </a:r>
            <a:r>
              <a:rPr lang="en-US" dirty="0" smtClean="0"/>
              <a:t>recent comparison with human data reveals that the corresponding relation in average human adults is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	</a:t>
            </a:r>
            <a:r>
              <a:rPr lang="en-US" dirty="0" err="1" smtClean="0"/>
              <a:t>H</a:t>
            </a:r>
            <a:r>
              <a:rPr lang="en-US" baseline="-25000" dirty="0" err="1" smtClean="0"/>
              <a:t>top</a:t>
            </a:r>
            <a:r>
              <a:rPr lang="en-US" dirty="0" smtClean="0"/>
              <a:t> = </a:t>
            </a:r>
            <a:r>
              <a:rPr lang="en-US" dirty="0" smtClean="0">
                <a:solidFill>
                  <a:srgbClr val="C00000"/>
                </a:solidFill>
              </a:rPr>
              <a:t>1.82</a:t>
            </a:r>
            <a:r>
              <a:rPr lang="en-US" dirty="0" smtClean="0"/>
              <a:t> x </a:t>
            </a:r>
            <a:r>
              <a:rPr lang="en-US" dirty="0" err="1" smtClean="0"/>
              <a:t>H</a:t>
            </a:r>
            <a:r>
              <a:rPr lang="en-US" baseline="-25000" dirty="0" err="1" smtClean="0"/>
              <a:t>com</a:t>
            </a:r>
            <a:r>
              <a:rPr lang="en-US" baseline="-25000" dirty="0" smtClean="0"/>
              <a:t> </a:t>
            </a:r>
            <a:r>
              <a:rPr lang="en-US" dirty="0" smtClean="0"/>
              <a:t> (resp. </a:t>
            </a:r>
            <a:r>
              <a:rPr lang="en-US" dirty="0" err="1" smtClean="0"/>
              <a:t>H</a:t>
            </a:r>
            <a:r>
              <a:rPr lang="en-US" baseline="-25000" dirty="0" err="1" smtClean="0"/>
              <a:t>com</a:t>
            </a:r>
            <a:r>
              <a:rPr lang="en-US" baseline="-25000" dirty="0" smtClean="0"/>
              <a:t> </a:t>
            </a:r>
            <a:r>
              <a:rPr lang="en-US" dirty="0" smtClean="0"/>
              <a:t>= </a:t>
            </a:r>
            <a:r>
              <a:rPr lang="en-US" dirty="0" smtClean="0">
                <a:solidFill>
                  <a:srgbClr val="C00000"/>
                </a:solidFill>
              </a:rPr>
              <a:t>0.55</a:t>
            </a:r>
            <a:r>
              <a:rPr lang="en-US" dirty="0" smtClean="0"/>
              <a:t> x </a:t>
            </a:r>
            <a:r>
              <a:rPr lang="en-US" dirty="0" err="1" smtClean="0"/>
              <a:t>H</a:t>
            </a:r>
            <a:r>
              <a:rPr lang="en-US" baseline="-25000" dirty="0" err="1" smtClean="0"/>
              <a:t>top</a:t>
            </a:r>
            <a:r>
              <a:rPr lang="en-US" dirty="0" smtClean="0"/>
              <a:t>)</a:t>
            </a:r>
          </a:p>
          <a:p>
            <a:pPr>
              <a:spcAft>
                <a:spcPts val="600"/>
              </a:spcAft>
            </a:pPr>
            <a:r>
              <a:rPr lang="en-US" sz="1600" dirty="0" smtClean="0"/>
              <a:t>see </a:t>
            </a:r>
            <a:r>
              <a:rPr lang="en-US" sz="1600" dirty="0" smtClean="0">
                <a:hlinkClick r:id="rId3"/>
              </a:rPr>
              <a:t>http://hypertextbook.com/facts/2006/centerofmass.shtml</a:t>
            </a:r>
            <a:r>
              <a:rPr lang="en-US" sz="1600" dirty="0" smtClean="0"/>
              <a:t>  </a:t>
            </a:r>
            <a:endParaRPr lang="en-US" sz="1600" baseline="-25000" dirty="0"/>
          </a:p>
        </p:txBody>
      </p:sp>
      <p:cxnSp>
        <p:nvCxnSpPr>
          <p:cNvPr id="11" name="Gerade Verbindung 10"/>
          <p:cNvCxnSpPr/>
          <p:nvPr/>
        </p:nvCxnSpPr>
        <p:spPr>
          <a:xfrm flipV="1">
            <a:off x="4139952" y="3573018"/>
            <a:ext cx="0" cy="1944214"/>
          </a:xfrm>
          <a:prstGeom prst="line">
            <a:avLst/>
          </a:prstGeom>
          <a:ln w="25400">
            <a:solidFill>
              <a:srgbClr val="C00000"/>
            </a:solidFill>
            <a:head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2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966840"/>
            <a:ext cx="6156176" cy="49431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feld 2"/>
          <p:cNvSpPr txBox="1"/>
          <p:nvPr/>
        </p:nvSpPr>
        <p:spPr>
          <a:xfrm>
            <a:off x="76331" y="34233"/>
            <a:ext cx="9036496" cy="1934376"/>
          </a:xfrm>
          <a:prstGeom prst="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95000"/>
              </a:lnSpc>
            </a:pPr>
            <a:r>
              <a:rPr lang="en-US" dirty="0" smtClean="0"/>
              <a:t>The purpose of the size restriction for maximum foot size (4.3.1) is </a:t>
            </a:r>
          </a:p>
          <a:p>
            <a:pPr marL="400050" indent="-306388">
              <a:lnSpc>
                <a:spcPct val="95000"/>
              </a:lnSpc>
              <a:buAutoNum type="romanLcParenBoth"/>
            </a:pPr>
            <a:r>
              <a:rPr lang="en-US" dirty="0" smtClean="0"/>
              <a:t>to foster the development of dynamically walking humanoid robots and</a:t>
            </a:r>
          </a:p>
          <a:p>
            <a:pPr marL="400050" indent="-306388">
              <a:lnSpc>
                <a:spcPct val="95000"/>
              </a:lnSpc>
              <a:buAutoNum type="romanLcParenBoth"/>
            </a:pPr>
            <a:r>
              <a:rPr lang="en-US" dirty="0" smtClean="0"/>
              <a:t>to have equal challenges for robots of different size in the same HL </a:t>
            </a:r>
            <a:r>
              <a:rPr lang="en-US" dirty="0" err="1" smtClean="0"/>
              <a:t>subleague</a:t>
            </a:r>
            <a:r>
              <a:rPr lang="en-US" dirty="0" smtClean="0"/>
              <a:t>.</a:t>
            </a:r>
          </a:p>
          <a:p>
            <a:pPr>
              <a:lnSpc>
                <a:spcPct val="95000"/>
              </a:lnSpc>
            </a:pPr>
            <a:r>
              <a:rPr lang="en-US" dirty="0" smtClean="0"/>
              <a:t>Regarding the challenge for dynamics and postural stability of walking, </a:t>
            </a:r>
            <a:r>
              <a:rPr lang="en-US" dirty="0" err="1" smtClean="0">
                <a:solidFill>
                  <a:srgbClr val="C00000"/>
                </a:solidFill>
              </a:rPr>
              <a:t>H</a:t>
            </a:r>
            <a:r>
              <a:rPr lang="en-US" baseline="-25000" dirty="0" err="1" smtClean="0">
                <a:solidFill>
                  <a:srgbClr val="C00000"/>
                </a:solidFill>
              </a:rPr>
              <a:t>com</a:t>
            </a:r>
            <a:r>
              <a:rPr lang="en-US" dirty="0" smtClean="0">
                <a:solidFill>
                  <a:srgbClr val="C00000"/>
                </a:solidFill>
              </a:rPr>
              <a:t> is crucial </a:t>
            </a:r>
            <a:r>
              <a:rPr lang="en-US" dirty="0" smtClean="0"/>
              <a:t>and </a:t>
            </a:r>
            <a:r>
              <a:rPr lang="en-US" dirty="0" err="1" smtClean="0">
                <a:solidFill>
                  <a:srgbClr val="C00000"/>
                </a:solidFill>
              </a:rPr>
              <a:t>H</a:t>
            </a:r>
            <a:r>
              <a:rPr lang="en-US" baseline="-25000" dirty="0" err="1" smtClean="0">
                <a:solidFill>
                  <a:srgbClr val="C00000"/>
                </a:solidFill>
              </a:rPr>
              <a:t>top</a:t>
            </a:r>
            <a:r>
              <a:rPr lang="en-US" dirty="0" smtClean="0">
                <a:solidFill>
                  <a:srgbClr val="C00000"/>
                </a:solidFill>
              </a:rPr>
              <a:t> is irrelevant</a:t>
            </a:r>
            <a:r>
              <a:rPr lang="en-US" dirty="0" smtClean="0"/>
              <a:t>. However, as the current maximum foot size definition is based not on </a:t>
            </a:r>
            <a:r>
              <a:rPr lang="en-US" dirty="0" err="1" smtClean="0"/>
              <a:t>H</a:t>
            </a:r>
            <a:r>
              <a:rPr lang="en-US" baseline="-25000" dirty="0" err="1" smtClean="0"/>
              <a:t>com</a:t>
            </a:r>
            <a:r>
              <a:rPr lang="en-US" dirty="0" smtClean="0"/>
              <a:t> alone but also on </a:t>
            </a:r>
            <a:r>
              <a:rPr lang="en-US" dirty="0" err="1" smtClean="0"/>
              <a:t>H</a:t>
            </a:r>
            <a:r>
              <a:rPr lang="en-US" baseline="-25000" dirty="0" err="1" smtClean="0"/>
              <a:t>top</a:t>
            </a:r>
            <a:r>
              <a:rPr lang="en-US" dirty="0" smtClean="0"/>
              <a:t> through 4.1.1, this gives robots with human-like proportions a clear disadvantage because of the factor 2.2 (see also the following example).</a:t>
            </a:r>
          </a:p>
        </p:txBody>
      </p:sp>
      <p:cxnSp>
        <p:nvCxnSpPr>
          <p:cNvPr id="4" name="Gerade Verbindung 3"/>
          <p:cNvCxnSpPr/>
          <p:nvPr/>
        </p:nvCxnSpPr>
        <p:spPr>
          <a:xfrm flipV="1">
            <a:off x="4139952" y="1988841"/>
            <a:ext cx="169184" cy="792087"/>
          </a:xfrm>
          <a:prstGeom prst="line">
            <a:avLst/>
          </a:prstGeom>
          <a:ln w="25400">
            <a:solidFill>
              <a:srgbClr val="C00000"/>
            </a:solidFill>
            <a:head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Gerade Verbindung 5"/>
          <p:cNvCxnSpPr/>
          <p:nvPr/>
        </p:nvCxnSpPr>
        <p:spPr>
          <a:xfrm>
            <a:off x="3955401" y="3038516"/>
            <a:ext cx="472583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3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4</a:t>
            </a:fld>
            <a:endParaRPr lang="de-DE"/>
          </a:p>
        </p:txBody>
      </p:sp>
      <p:sp>
        <p:nvSpPr>
          <p:cNvPr id="3" name="Textfeld 2"/>
          <p:cNvSpPr txBox="1"/>
          <p:nvPr/>
        </p:nvSpPr>
        <p:spPr>
          <a:xfrm>
            <a:off x="539552" y="404664"/>
            <a:ext cx="7344816" cy="638636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000" b="1" dirty="0" smtClean="0"/>
              <a:t>Example for Humanoid </a:t>
            </a:r>
            <a:r>
              <a:rPr lang="en-US" sz="2000" b="1" dirty="0" err="1" smtClean="0"/>
              <a:t>KidSize</a:t>
            </a:r>
            <a:endParaRPr lang="en-US" sz="2000" b="1" dirty="0" smtClean="0"/>
          </a:p>
          <a:p>
            <a:pPr>
              <a:spcAft>
                <a:spcPts val="600"/>
              </a:spcAft>
            </a:pPr>
            <a:r>
              <a:rPr lang="en-US" dirty="0" smtClean="0">
                <a:solidFill>
                  <a:srgbClr val="0070C0"/>
                </a:solidFill>
              </a:rPr>
              <a:t>Example </a:t>
            </a:r>
            <a:r>
              <a:rPr lang="en-US" dirty="0" smtClean="0">
                <a:solidFill>
                  <a:srgbClr val="0070C0"/>
                </a:solidFill>
              </a:rPr>
              <a:t>Robot 1: </a:t>
            </a:r>
            <a:r>
              <a:rPr lang="en-US" dirty="0" err="1" smtClean="0"/>
              <a:t>H</a:t>
            </a:r>
            <a:r>
              <a:rPr lang="en-US" baseline="-25000" dirty="0" err="1" smtClean="0"/>
              <a:t>top</a:t>
            </a:r>
            <a:r>
              <a:rPr lang="en-US" dirty="0" smtClean="0"/>
              <a:t> = 60cm, </a:t>
            </a:r>
            <a:r>
              <a:rPr lang="en-US" dirty="0" err="1" smtClean="0"/>
              <a:t>H</a:t>
            </a:r>
            <a:r>
              <a:rPr lang="en-US" baseline="-25000" dirty="0" err="1" smtClean="0"/>
              <a:t>com</a:t>
            </a:r>
            <a:r>
              <a:rPr lang="en-US" dirty="0" smtClean="0"/>
              <a:t> = 28 cm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	The maximum </a:t>
            </a:r>
            <a:r>
              <a:rPr lang="en-US" dirty="0" smtClean="0">
                <a:sym typeface="Wingdings" pitchFamily="2" charset="2"/>
              </a:rPr>
              <a:t>allowed foot size according to 4.3.1 is  60</a:t>
            </a:r>
            <a:r>
              <a:rPr lang="en-US" baseline="30000" dirty="0" smtClean="0">
                <a:sym typeface="Wingdings" pitchFamily="2" charset="2"/>
              </a:rPr>
              <a:t>2</a:t>
            </a:r>
            <a:r>
              <a:rPr lang="en-US" dirty="0" smtClean="0">
                <a:sym typeface="Wingdings" pitchFamily="2" charset="2"/>
              </a:rPr>
              <a:t> / 32.</a:t>
            </a:r>
          </a:p>
          <a:p>
            <a:pPr>
              <a:spcAft>
                <a:spcPts val="600"/>
              </a:spcAft>
            </a:pPr>
            <a:r>
              <a:rPr lang="en-US" dirty="0" smtClean="0">
                <a:solidFill>
                  <a:srgbClr val="0070C0"/>
                </a:solidFill>
              </a:rPr>
              <a:t>Example </a:t>
            </a:r>
            <a:r>
              <a:rPr lang="en-US" dirty="0" smtClean="0">
                <a:solidFill>
                  <a:srgbClr val="0070C0"/>
                </a:solidFill>
              </a:rPr>
              <a:t>Robot 2: </a:t>
            </a:r>
            <a:r>
              <a:rPr lang="en-US" dirty="0" err="1" smtClean="0"/>
              <a:t>H</a:t>
            </a:r>
            <a:r>
              <a:rPr lang="en-US" baseline="-25000" dirty="0" err="1" smtClean="0"/>
              <a:t>top</a:t>
            </a:r>
            <a:r>
              <a:rPr lang="en-US" dirty="0" smtClean="0"/>
              <a:t> = 60cm, </a:t>
            </a:r>
            <a:r>
              <a:rPr lang="en-US" dirty="0" err="1" smtClean="0"/>
              <a:t>H</a:t>
            </a:r>
            <a:r>
              <a:rPr lang="en-US" baseline="-25000" dirty="0" err="1" smtClean="0"/>
              <a:t>com</a:t>
            </a:r>
            <a:r>
              <a:rPr lang="en-US" dirty="0" smtClean="0"/>
              <a:t> = 33 cm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	The maximum </a:t>
            </a:r>
            <a:r>
              <a:rPr lang="en-US" dirty="0" smtClean="0">
                <a:sym typeface="Wingdings" pitchFamily="2" charset="2"/>
              </a:rPr>
              <a:t>allowed foot size according to 4.3.1 is  60</a:t>
            </a:r>
            <a:r>
              <a:rPr lang="en-US" baseline="30000" dirty="0" smtClean="0">
                <a:sym typeface="Wingdings" pitchFamily="2" charset="2"/>
              </a:rPr>
              <a:t>2</a:t>
            </a:r>
            <a:r>
              <a:rPr lang="en-US" dirty="0" smtClean="0">
                <a:sym typeface="Wingdings" pitchFamily="2" charset="2"/>
              </a:rPr>
              <a:t> / 32.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Both </a:t>
            </a:r>
            <a:r>
              <a:rPr lang="en-US" dirty="0" smtClean="0"/>
              <a:t>robots have the same maximum allowed foot size, but for robot 2 with human-like proportions (i.e. </a:t>
            </a:r>
            <a:r>
              <a:rPr lang="en-US" dirty="0" err="1" smtClean="0"/>
              <a:t>H</a:t>
            </a:r>
            <a:r>
              <a:rPr lang="en-US" baseline="-25000" dirty="0" err="1" smtClean="0"/>
              <a:t>top</a:t>
            </a:r>
            <a:r>
              <a:rPr lang="en-US" dirty="0" smtClean="0"/>
              <a:t> = 1.82 x </a:t>
            </a:r>
            <a:r>
              <a:rPr lang="en-US" dirty="0" err="1" smtClean="0"/>
              <a:t>H</a:t>
            </a:r>
            <a:r>
              <a:rPr lang="en-US" baseline="-25000" dirty="0" err="1" smtClean="0"/>
              <a:t>com</a:t>
            </a:r>
            <a:r>
              <a:rPr lang="en-US" dirty="0" smtClean="0"/>
              <a:t>) the challenge of postural stability is made much more difficult</a:t>
            </a:r>
            <a:r>
              <a:rPr lang="en-US" dirty="0" smtClean="0"/>
              <a:t>. 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Robot 2 cannot even use a weightless paper hat to increase </a:t>
            </a:r>
            <a:r>
              <a:rPr lang="en-US" dirty="0" err="1" smtClean="0"/>
              <a:t>H</a:t>
            </a:r>
            <a:r>
              <a:rPr lang="en-US" baseline="-25000" dirty="0" err="1" smtClean="0"/>
              <a:t>top</a:t>
            </a:r>
            <a:r>
              <a:rPr lang="en-US" dirty="0" smtClean="0"/>
              <a:t> </a:t>
            </a:r>
            <a:r>
              <a:rPr lang="en-US" dirty="0" smtClean="0"/>
              <a:t>to achieve a larger feasible foot size comparable to robot 1 with much lower </a:t>
            </a:r>
            <a:r>
              <a:rPr lang="en-US" dirty="0" err="1" smtClean="0"/>
              <a:t>H</a:t>
            </a:r>
            <a:r>
              <a:rPr lang="en-US" baseline="-25000" dirty="0" err="1" smtClean="0"/>
              <a:t>com</a:t>
            </a:r>
            <a:r>
              <a:rPr lang="en-US" dirty="0" smtClean="0"/>
              <a:t>, as its </a:t>
            </a:r>
            <a:r>
              <a:rPr lang="en-US" dirty="0" err="1" smtClean="0"/>
              <a:t>H</a:t>
            </a:r>
            <a:r>
              <a:rPr lang="en-US" baseline="-25000" dirty="0" err="1" smtClean="0"/>
              <a:t>top</a:t>
            </a:r>
            <a:r>
              <a:rPr lang="en-US" dirty="0" smtClean="0"/>
              <a:t> </a:t>
            </a:r>
            <a:r>
              <a:rPr lang="en-US" dirty="0" smtClean="0"/>
              <a:t>is already at the upper limit. 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A further unintended side effect of the current version of Eq. (1) is that robots with </a:t>
            </a:r>
            <a:r>
              <a:rPr lang="en-US" dirty="0" smtClean="0"/>
              <a:t>human-like </a:t>
            </a:r>
            <a:r>
              <a:rPr lang="en-US" dirty="0" err="1" smtClean="0"/>
              <a:t>H</a:t>
            </a:r>
            <a:r>
              <a:rPr lang="en-US" baseline="-25000" dirty="0" err="1" smtClean="0"/>
              <a:t>com</a:t>
            </a:r>
            <a:r>
              <a:rPr lang="en-US" dirty="0" smtClean="0"/>
              <a:t> are forced by rules 4.3.3-4.3.8 to have smaller proportioned limbs than humans with comparable </a:t>
            </a:r>
            <a:r>
              <a:rPr lang="en-US" dirty="0" err="1" smtClean="0"/>
              <a:t>H</a:t>
            </a:r>
            <a:r>
              <a:rPr lang="en-US" baseline="-25000" dirty="0" err="1" smtClean="0"/>
              <a:t>com</a:t>
            </a:r>
            <a:r>
              <a:rPr lang="en-US" smtClean="0"/>
              <a:t>.</a:t>
            </a:r>
            <a:endParaRPr lang="en-US" dirty="0" smtClean="0"/>
          </a:p>
          <a:p>
            <a:pPr>
              <a:spcAft>
                <a:spcPts val="600"/>
              </a:spcAft>
            </a:pPr>
            <a:r>
              <a:rPr lang="en-US" b="1" dirty="0" smtClean="0">
                <a:solidFill>
                  <a:srgbClr val="C00000"/>
                </a:solidFill>
              </a:rPr>
              <a:t>Current rule 4.3.1 handicaps robots with human-like proportions. It also discourages the development of better proportioned humanoid robots. 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Both effects are not in line with the overall purpose of the humanoid robot design rules.</a:t>
            </a:r>
          </a:p>
          <a:p>
            <a:pPr>
              <a:spcAft>
                <a:spcPts val="600"/>
              </a:spcAft>
            </a:pPr>
            <a:r>
              <a:rPr lang="en-US" b="1" dirty="0" smtClean="0">
                <a:solidFill>
                  <a:srgbClr val="C00000"/>
                </a:solidFill>
                <a:sym typeface="Wingdings" pitchFamily="2" charset="2"/>
              </a:rPr>
              <a:t> For 2014 a </a:t>
            </a:r>
            <a:r>
              <a:rPr lang="en-US" b="1" dirty="0" smtClean="0">
                <a:solidFill>
                  <a:srgbClr val="C00000"/>
                </a:solidFill>
                <a:sym typeface="Wingdings" pitchFamily="2" charset="2"/>
              </a:rPr>
              <a:t>significant revision </a:t>
            </a:r>
            <a:r>
              <a:rPr lang="en-US" b="1" dirty="0" smtClean="0">
                <a:solidFill>
                  <a:srgbClr val="C00000"/>
                </a:solidFill>
                <a:sym typeface="Wingdings" pitchFamily="2" charset="2"/>
              </a:rPr>
              <a:t>of </a:t>
            </a:r>
            <a:r>
              <a:rPr lang="en-US" b="1" dirty="0" smtClean="0">
                <a:solidFill>
                  <a:srgbClr val="C00000"/>
                </a:solidFill>
                <a:sym typeface="Wingdings" pitchFamily="2" charset="2"/>
              </a:rPr>
              <a:t>this part of the rules </a:t>
            </a:r>
            <a:r>
              <a:rPr lang="en-US" b="1" dirty="0" smtClean="0">
                <a:solidFill>
                  <a:srgbClr val="C00000"/>
                </a:solidFill>
                <a:sym typeface="Wingdings" pitchFamily="2" charset="2"/>
              </a:rPr>
              <a:t>is needed</a:t>
            </a:r>
            <a:r>
              <a:rPr lang="en-US" b="1" dirty="0" smtClean="0">
                <a:solidFill>
                  <a:srgbClr val="C00000"/>
                </a:solidFill>
                <a:sym typeface="Wingdings" pitchFamily="2" charset="2"/>
              </a:rPr>
              <a:t>.</a:t>
            </a:r>
            <a:endParaRPr lang="en-US" b="1" dirty="0" smtClean="0">
              <a:solidFill>
                <a:srgbClr val="C00000"/>
              </a:solidFill>
              <a:sym typeface="Wingdings" pitchFamily="2" charset="2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231</Words>
  <Application>Microsoft Office PowerPoint</Application>
  <PresentationFormat>Bildschirmpräsentation (4:3)</PresentationFormat>
  <Paragraphs>25</Paragraphs>
  <Slides>4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5" baseType="lpstr">
      <vt:lpstr>Larissa-Design</vt:lpstr>
      <vt:lpstr>Folie 1</vt:lpstr>
      <vt:lpstr>Folie 2</vt:lpstr>
      <vt:lpstr>Folie 3</vt:lpstr>
      <vt:lpstr>Folie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stryk</dc:creator>
  <cp:lastModifiedBy>Oskar von Stryk</cp:lastModifiedBy>
  <cp:revision>115</cp:revision>
  <dcterms:created xsi:type="dcterms:W3CDTF">2013-03-16T14:27:29Z</dcterms:created>
  <dcterms:modified xsi:type="dcterms:W3CDTF">2013-04-14T21:00:39Z</dcterms:modified>
</cp:coreProperties>
</file>